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2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7059613" cy="9344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D565"/>
    <a:srgbClr val="89BD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3059805" cy="467521"/>
          </a:xfrm>
          <a:prstGeom prst="rect">
            <a:avLst/>
          </a:prstGeom>
        </p:spPr>
        <p:txBody>
          <a:bodyPr vert="horz" lIns="91970" tIns="45987" rIns="91970" bIns="459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8213" y="3"/>
            <a:ext cx="3059805" cy="467521"/>
          </a:xfrm>
          <a:prstGeom prst="rect">
            <a:avLst/>
          </a:prstGeom>
        </p:spPr>
        <p:txBody>
          <a:bodyPr vert="horz" lIns="91970" tIns="45987" rIns="91970" bIns="45987" rtlCol="0"/>
          <a:lstStyle>
            <a:lvl1pPr algn="r">
              <a:defRPr sz="1200"/>
            </a:lvl1pPr>
          </a:lstStyle>
          <a:p>
            <a:fld id="{40DDB3D8-6855-49FE-AD1F-B4A49934CF3A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74912"/>
            <a:ext cx="3059805" cy="467521"/>
          </a:xfrm>
          <a:prstGeom prst="rect">
            <a:avLst/>
          </a:prstGeom>
        </p:spPr>
        <p:txBody>
          <a:bodyPr vert="horz" lIns="91970" tIns="45987" rIns="91970" bIns="459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8213" y="8874912"/>
            <a:ext cx="3059805" cy="467521"/>
          </a:xfrm>
          <a:prstGeom prst="rect">
            <a:avLst/>
          </a:prstGeom>
        </p:spPr>
        <p:txBody>
          <a:bodyPr vert="horz" lIns="91970" tIns="45987" rIns="91970" bIns="45987" rtlCol="0" anchor="b"/>
          <a:lstStyle>
            <a:lvl1pPr algn="r">
              <a:defRPr sz="1200"/>
            </a:lvl1pPr>
          </a:lstStyle>
          <a:p>
            <a:fld id="{5581CCE5-92A6-48F1-81DF-5089E05F9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19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9587" cy="467675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8449" y="0"/>
            <a:ext cx="3059587" cy="467675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r">
              <a:defRPr sz="1200"/>
            </a:lvl1pPr>
          </a:lstStyle>
          <a:p>
            <a:fld id="{A7B5E4A2-EE12-465F-9B87-4BF3A13B46A4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0" y="1168400"/>
            <a:ext cx="4202113" cy="3152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55" tIns="45478" rIns="90955" bIns="454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30" y="4496634"/>
            <a:ext cx="5648953" cy="3679783"/>
          </a:xfrm>
          <a:prstGeom prst="rect">
            <a:avLst/>
          </a:prstGeom>
        </p:spPr>
        <p:txBody>
          <a:bodyPr vert="horz" lIns="90955" tIns="45478" rIns="90955" bIns="4547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76350"/>
            <a:ext cx="3059587" cy="467675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8449" y="8876350"/>
            <a:ext cx="3059587" cy="467675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r">
              <a:defRPr sz="1200"/>
            </a:lvl1pPr>
          </a:lstStyle>
          <a:p>
            <a:fld id="{DB40DD77-9C01-4B21-8479-8DDE86A88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34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0DD77-9C01-4B21-8479-8DDE86A885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34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B9E69-D0AC-43C0-AA04-3F9E9324EA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BBECC0-38EE-49C3-9874-AF67E70813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01B4-4ED6-4534-96CD-14C3814A2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F165-2849-4C1D-80E0-785BB5D7097C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DBF46-5710-429B-B8B8-CFF89CF1A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2C210-7633-4185-8BEE-110A8D01E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5B83-65E1-413D-9DB5-F6AA33720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89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94FB5-A1CA-4566-818E-9408DB44F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F93904-5056-49EA-A505-BE01255F85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3EFCC-D754-4D69-8201-F89F8AFFD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F165-2849-4C1D-80E0-785BB5D7097C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69994-387D-44DF-9955-CC5077DC6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8ED6-09EC-424C-BA0F-ED997586B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5B83-65E1-413D-9DB5-F6AA33720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97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E08442-F085-486D-B4E8-350F741482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A6F20B-E8DF-4891-838C-1AC34A0F3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FC4CD-2471-44D6-B125-C9BF1D5CD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F165-2849-4C1D-80E0-785BB5D7097C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2B0E9-A6CD-4512-8494-EF322DA1A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D55E4-8A13-4A84-9D28-C2D2A0AE9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5B83-65E1-413D-9DB5-F6AA33720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0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A7620-C0E0-44D0-9DEB-107692348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9D21B-3BFE-4FE7-B43D-CB24B214A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53186-5D55-4EF9-BDF0-B496086C7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F165-2849-4C1D-80E0-785BB5D7097C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B5948-52EA-4B14-90E5-ED05529C7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89798-895B-4D68-8206-4BAB59121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5B83-65E1-413D-9DB5-F6AA33720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2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03A6D-47F3-43B3-9D4B-2ACA2C325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9F2BAD-4919-4641-BCA5-E084ACF6A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9C229-2810-4A01-BE42-6931CB042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F165-2849-4C1D-80E0-785BB5D7097C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3BBBD-2977-4991-9241-86C78D8B3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5830E-DEB4-495B-BBA6-4F7FC534C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5B83-65E1-413D-9DB5-F6AA33720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9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1BE10-015B-4414-B812-9344C227A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82299-5483-40EF-91D4-12F7597C4C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78671-5870-4D9C-88A0-AF76849BD6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9123B-330D-4558-8EAA-913A8918E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F165-2849-4C1D-80E0-785BB5D7097C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300B8B-D078-46BB-A90C-66067155F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725C57-45C8-4DFC-9E0E-149DF3FC4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5B83-65E1-413D-9DB5-F6AA33720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62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40F88-560A-4727-8E47-9469FEA63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56A5B-435D-4A2C-B602-CA0EA0A5F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743CE4-EFE6-41C8-9F9E-24BF6424B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316B19-28F5-4F93-A829-6D0FF1F53B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93EF0D-6022-47B8-A20E-E0D55452B7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2F5E4E-23FA-47C1-AEB3-107BE6C80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F165-2849-4C1D-80E0-785BB5D7097C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506C94-8D2E-484B-970E-6F2F824F3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DF360C-B583-4B11-9604-8C3AEC795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5B83-65E1-413D-9DB5-F6AA33720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58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0B4D3-1FCE-4B78-880C-D41B6B530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38A644-BF9B-40BF-9DC0-EEE96E4B7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F165-2849-4C1D-80E0-785BB5D7097C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3BC683-15E0-456D-9553-1A96014A8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47EB47-0AF7-4E9B-8459-51B46F0BF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5B83-65E1-413D-9DB5-F6AA33720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3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288BAC-AE23-440E-B6F7-7D42ADE96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F165-2849-4C1D-80E0-785BB5D7097C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027D28-B4EF-4AE5-9B3B-8112F7973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E9E491-B5AA-4A3A-8831-10E2C5C5D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5B83-65E1-413D-9DB5-F6AA33720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8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63EC2-35A7-4DE5-A5F9-AB1E024E8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95AD9-4DD5-4E49-922E-17C6A2BC9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BBA8D-8AE0-4A32-9D4D-0945395DC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F8BFE3-048A-424A-9530-2F571BDEA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F165-2849-4C1D-80E0-785BB5D7097C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5A15A-1CD7-4354-A43C-84948B732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01DB4C-6DE4-4454-91A5-ED24529CE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5B83-65E1-413D-9DB5-F6AA33720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67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9464F-A4C6-46D1-BEB1-55B84677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FDA4BB-B165-48D8-89AB-0F435A63B5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9A0D8F-936B-4806-99E2-496E417E60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A67DDF-4735-4222-BC2C-4AE358511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F165-2849-4C1D-80E0-785BB5D7097C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D22ADB-C80E-47D0-B1D5-A03BB02E9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B2100F-034E-48F2-996A-2BAD3D460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5B83-65E1-413D-9DB5-F6AA33720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33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713CEC-A1BB-4757-B445-133B53134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318F30-C47D-4533-A53F-ED68AB069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31759-64D6-4BCE-85E6-75221173FA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9F165-2849-4C1D-80E0-785BB5D7097C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B6062-8501-414B-AEA8-B98C2C42C0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0A36A-695E-44CD-802D-5E87B23F41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75B83-65E1-413D-9DB5-F6AA33720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4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New ACCENT DANCER Logo"/>
          <p:cNvPicPr/>
          <p:nvPr/>
        </p:nvPicPr>
        <p:blipFill>
          <a:blip r:embed="rId3" cstate="print"/>
          <a:srcRect l="11364" t="16000" r="11364" b="18857"/>
          <a:stretch>
            <a:fillRect/>
          </a:stretch>
        </p:blipFill>
        <p:spPr bwMode="auto">
          <a:xfrm>
            <a:off x="1620862" y="172118"/>
            <a:ext cx="893738" cy="555594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E7C5595-CBA4-4EAF-AEE5-1E6C241FCFCC}"/>
              </a:ext>
            </a:extLst>
          </p:cNvPr>
          <p:cNvSpPr txBox="1"/>
          <p:nvPr/>
        </p:nvSpPr>
        <p:spPr>
          <a:xfrm>
            <a:off x="580437" y="1187458"/>
            <a:ext cx="3009900" cy="5386859"/>
          </a:xfrm>
          <a:custGeom>
            <a:avLst/>
            <a:gdLst>
              <a:gd name="connsiteX0" fmla="*/ 0 w 3009900"/>
              <a:gd name="connsiteY0" fmla="*/ 0 h 5386859"/>
              <a:gd name="connsiteX1" fmla="*/ 471551 w 3009900"/>
              <a:gd name="connsiteY1" fmla="*/ 0 h 5386859"/>
              <a:gd name="connsiteX2" fmla="*/ 882904 w 3009900"/>
              <a:gd name="connsiteY2" fmla="*/ 0 h 5386859"/>
              <a:gd name="connsiteX3" fmla="*/ 1444752 w 3009900"/>
              <a:gd name="connsiteY3" fmla="*/ 0 h 5386859"/>
              <a:gd name="connsiteX4" fmla="*/ 1916303 w 3009900"/>
              <a:gd name="connsiteY4" fmla="*/ 0 h 5386859"/>
              <a:gd name="connsiteX5" fmla="*/ 2387854 w 3009900"/>
              <a:gd name="connsiteY5" fmla="*/ 0 h 5386859"/>
              <a:gd name="connsiteX6" fmla="*/ 3009900 w 3009900"/>
              <a:gd name="connsiteY6" fmla="*/ 0 h 5386859"/>
              <a:gd name="connsiteX7" fmla="*/ 3009900 w 3009900"/>
              <a:gd name="connsiteY7" fmla="*/ 490803 h 5386859"/>
              <a:gd name="connsiteX8" fmla="*/ 3009900 w 3009900"/>
              <a:gd name="connsiteY8" fmla="*/ 1089343 h 5386859"/>
              <a:gd name="connsiteX9" fmla="*/ 3009900 w 3009900"/>
              <a:gd name="connsiteY9" fmla="*/ 1580145 h 5386859"/>
              <a:gd name="connsiteX10" fmla="*/ 3009900 w 3009900"/>
              <a:gd name="connsiteY10" fmla="*/ 2070948 h 5386859"/>
              <a:gd name="connsiteX11" fmla="*/ 3009900 w 3009900"/>
              <a:gd name="connsiteY11" fmla="*/ 2669488 h 5386859"/>
              <a:gd name="connsiteX12" fmla="*/ 3009900 w 3009900"/>
              <a:gd name="connsiteY12" fmla="*/ 3321896 h 5386859"/>
              <a:gd name="connsiteX13" fmla="*/ 3009900 w 3009900"/>
              <a:gd name="connsiteY13" fmla="*/ 3758831 h 5386859"/>
              <a:gd name="connsiteX14" fmla="*/ 3009900 w 3009900"/>
              <a:gd name="connsiteY14" fmla="*/ 4357370 h 5386859"/>
              <a:gd name="connsiteX15" fmla="*/ 3009900 w 3009900"/>
              <a:gd name="connsiteY15" fmla="*/ 5386859 h 5386859"/>
              <a:gd name="connsiteX16" fmla="*/ 2508250 w 3009900"/>
              <a:gd name="connsiteY16" fmla="*/ 5386859 h 5386859"/>
              <a:gd name="connsiteX17" fmla="*/ 1946402 w 3009900"/>
              <a:gd name="connsiteY17" fmla="*/ 5386859 h 5386859"/>
              <a:gd name="connsiteX18" fmla="*/ 1444752 w 3009900"/>
              <a:gd name="connsiteY18" fmla="*/ 5386859 h 5386859"/>
              <a:gd name="connsiteX19" fmla="*/ 1033399 w 3009900"/>
              <a:gd name="connsiteY19" fmla="*/ 5386859 h 5386859"/>
              <a:gd name="connsiteX20" fmla="*/ 591947 w 3009900"/>
              <a:gd name="connsiteY20" fmla="*/ 5386859 h 5386859"/>
              <a:gd name="connsiteX21" fmla="*/ 0 w 3009900"/>
              <a:gd name="connsiteY21" fmla="*/ 5386859 h 5386859"/>
              <a:gd name="connsiteX22" fmla="*/ 0 w 3009900"/>
              <a:gd name="connsiteY22" fmla="*/ 4788319 h 5386859"/>
              <a:gd name="connsiteX23" fmla="*/ 0 w 3009900"/>
              <a:gd name="connsiteY23" fmla="*/ 4189779 h 5386859"/>
              <a:gd name="connsiteX24" fmla="*/ 0 w 3009900"/>
              <a:gd name="connsiteY24" fmla="*/ 3645108 h 5386859"/>
              <a:gd name="connsiteX25" fmla="*/ 0 w 3009900"/>
              <a:gd name="connsiteY25" fmla="*/ 3208174 h 5386859"/>
              <a:gd name="connsiteX26" fmla="*/ 0 w 3009900"/>
              <a:gd name="connsiteY26" fmla="*/ 2771240 h 5386859"/>
              <a:gd name="connsiteX27" fmla="*/ 0 w 3009900"/>
              <a:gd name="connsiteY27" fmla="*/ 2118831 h 5386859"/>
              <a:gd name="connsiteX28" fmla="*/ 0 w 3009900"/>
              <a:gd name="connsiteY28" fmla="*/ 1628028 h 5386859"/>
              <a:gd name="connsiteX29" fmla="*/ 0 w 3009900"/>
              <a:gd name="connsiteY29" fmla="*/ 921751 h 5386859"/>
              <a:gd name="connsiteX30" fmla="*/ 0 w 3009900"/>
              <a:gd name="connsiteY30" fmla="*/ 0 h 5386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009900" h="5386859" extrusionOk="0">
                <a:moveTo>
                  <a:pt x="0" y="0"/>
                </a:moveTo>
                <a:cubicBezTo>
                  <a:pt x="110189" y="-9059"/>
                  <a:pt x="348782" y="26258"/>
                  <a:pt x="471551" y="0"/>
                </a:cubicBezTo>
                <a:cubicBezTo>
                  <a:pt x="594320" y="-26258"/>
                  <a:pt x="736005" y="4191"/>
                  <a:pt x="882904" y="0"/>
                </a:cubicBezTo>
                <a:cubicBezTo>
                  <a:pt x="1029803" y="-4191"/>
                  <a:pt x="1227641" y="5118"/>
                  <a:pt x="1444752" y="0"/>
                </a:cubicBezTo>
                <a:cubicBezTo>
                  <a:pt x="1661863" y="-5118"/>
                  <a:pt x="1763516" y="51622"/>
                  <a:pt x="1916303" y="0"/>
                </a:cubicBezTo>
                <a:cubicBezTo>
                  <a:pt x="2069090" y="-51622"/>
                  <a:pt x="2284379" y="6063"/>
                  <a:pt x="2387854" y="0"/>
                </a:cubicBezTo>
                <a:cubicBezTo>
                  <a:pt x="2491329" y="-6063"/>
                  <a:pt x="2805798" y="32542"/>
                  <a:pt x="3009900" y="0"/>
                </a:cubicBezTo>
                <a:cubicBezTo>
                  <a:pt x="3016856" y="158695"/>
                  <a:pt x="2962760" y="248325"/>
                  <a:pt x="3009900" y="490803"/>
                </a:cubicBezTo>
                <a:cubicBezTo>
                  <a:pt x="3057040" y="733281"/>
                  <a:pt x="3007392" y="922752"/>
                  <a:pt x="3009900" y="1089343"/>
                </a:cubicBezTo>
                <a:cubicBezTo>
                  <a:pt x="3012408" y="1255934"/>
                  <a:pt x="2965574" y="1426528"/>
                  <a:pt x="3009900" y="1580145"/>
                </a:cubicBezTo>
                <a:cubicBezTo>
                  <a:pt x="3054226" y="1733762"/>
                  <a:pt x="2994564" y="1929506"/>
                  <a:pt x="3009900" y="2070948"/>
                </a:cubicBezTo>
                <a:cubicBezTo>
                  <a:pt x="3025236" y="2212390"/>
                  <a:pt x="2963570" y="2469379"/>
                  <a:pt x="3009900" y="2669488"/>
                </a:cubicBezTo>
                <a:cubicBezTo>
                  <a:pt x="3056230" y="2869597"/>
                  <a:pt x="2981024" y="3037148"/>
                  <a:pt x="3009900" y="3321896"/>
                </a:cubicBezTo>
                <a:cubicBezTo>
                  <a:pt x="3038776" y="3606644"/>
                  <a:pt x="3005445" y="3618774"/>
                  <a:pt x="3009900" y="3758831"/>
                </a:cubicBezTo>
                <a:cubicBezTo>
                  <a:pt x="3014355" y="3898888"/>
                  <a:pt x="2969525" y="4172945"/>
                  <a:pt x="3009900" y="4357370"/>
                </a:cubicBezTo>
                <a:cubicBezTo>
                  <a:pt x="3050275" y="4541795"/>
                  <a:pt x="3005075" y="4949103"/>
                  <a:pt x="3009900" y="5386859"/>
                </a:cubicBezTo>
                <a:cubicBezTo>
                  <a:pt x="2803375" y="5403548"/>
                  <a:pt x="2669443" y="5383448"/>
                  <a:pt x="2508250" y="5386859"/>
                </a:cubicBezTo>
                <a:cubicBezTo>
                  <a:pt x="2347057" y="5390270"/>
                  <a:pt x="2156926" y="5373722"/>
                  <a:pt x="1946402" y="5386859"/>
                </a:cubicBezTo>
                <a:cubicBezTo>
                  <a:pt x="1735878" y="5399996"/>
                  <a:pt x="1593377" y="5362019"/>
                  <a:pt x="1444752" y="5386859"/>
                </a:cubicBezTo>
                <a:cubicBezTo>
                  <a:pt x="1296127" y="5411699"/>
                  <a:pt x="1135720" y="5369902"/>
                  <a:pt x="1033399" y="5386859"/>
                </a:cubicBezTo>
                <a:cubicBezTo>
                  <a:pt x="931078" y="5403816"/>
                  <a:pt x="717251" y="5359441"/>
                  <a:pt x="591947" y="5386859"/>
                </a:cubicBezTo>
                <a:cubicBezTo>
                  <a:pt x="466643" y="5414277"/>
                  <a:pt x="258802" y="5369026"/>
                  <a:pt x="0" y="5386859"/>
                </a:cubicBezTo>
                <a:cubicBezTo>
                  <a:pt x="-66303" y="5095372"/>
                  <a:pt x="80" y="5040533"/>
                  <a:pt x="0" y="4788319"/>
                </a:cubicBezTo>
                <a:cubicBezTo>
                  <a:pt x="-80" y="4536105"/>
                  <a:pt x="50987" y="4462300"/>
                  <a:pt x="0" y="4189779"/>
                </a:cubicBezTo>
                <a:cubicBezTo>
                  <a:pt x="-50987" y="3917258"/>
                  <a:pt x="28301" y="3782096"/>
                  <a:pt x="0" y="3645108"/>
                </a:cubicBezTo>
                <a:cubicBezTo>
                  <a:pt x="-28301" y="3508120"/>
                  <a:pt x="32442" y="3351926"/>
                  <a:pt x="0" y="3208174"/>
                </a:cubicBezTo>
                <a:cubicBezTo>
                  <a:pt x="-32442" y="3064422"/>
                  <a:pt x="28312" y="2951013"/>
                  <a:pt x="0" y="2771240"/>
                </a:cubicBezTo>
                <a:cubicBezTo>
                  <a:pt x="-28312" y="2591467"/>
                  <a:pt x="1704" y="2372138"/>
                  <a:pt x="0" y="2118831"/>
                </a:cubicBezTo>
                <a:cubicBezTo>
                  <a:pt x="-1704" y="1865524"/>
                  <a:pt x="5018" y="1739143"/>
                  <a:pt x="0" y="1628028"/>
                </a:cubicBezTo>
                <a:cubicBezTo>
                  <a:pt x="-5018" y="1516913"/>
                  <a:pt x="51699" y="1158082"/>
                  <a:pt x="0" y="921751"/>
                </a:cubicBezTo>
                <a:cubicBezTo>
                  <a:pt x="-51699" y="685420"/>
                  <a:pt x="49641" y="200947"/>
                  <a:pt x="0" y="0"/>
                </a:cubicBezTo>
                <a:close/>
              </a:path>
            </a:pathLst>
          </a:custGeom>
          <a:noFill/>
          <a:ln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!ACCENT!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DANCERS IS OWNED AND LED BY MELINDA KASAL-CANTY (MEL), A FULL TECHNICAL DANCE STUDIO AND FITNESS BOUTIQUE, INSTRUCTING BALLET, MODERN, JAZZ, HIPHOP, AND TAP. SHE TEACHES FROM AGES 2 AND UP.</a:t>
            </a:r>
          </a:p>
          <a:p>
            <a:pPr algn="ctr"/>
            <a:endParaRPr lang="en-US" sz="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MELINDA AND HER PROGRAM HAS BEEN IN OUR COMMUNITY FOR 21 YEARS NOW, BEGINNING AT THE DALE CITY RECREATION CENTER.</a:t>
            </a:r>
          </a:p>
          <a:p>
            <a:pPr algn="ctr"/>
            <a:endParaRPr lang="en-US" sz="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-SHE OPENED HER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STUDIO IN OCT 2013 AFTER SHE RETIRED FROM THE AIR FORCE.</a:t>
            </a:r>
          </a:p>
          <a:p>
            <a:pPr algn="ctr"/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-MELINDA BEGAN TAKING COURSES FROM </a:t>
            </a:r>
            <a:r>
              <a:rPr lang="en-US" sz="1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2016 -- A NYC, MODERN-BASED DANCE PROGRAM.  SHE ULTIMATELY GOT CERTIFIED BY</a:t>
            </a:r>
            <a:r>
              <a:rPr lang="en-US" sz="1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USES THEIR MODEL IN HER [TEACHING] PROGRAM.  </a:t>
            </a:r>
            <a:r>
              <a:rPr lang="en-US" sz="1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(DEL -- DANCE EDUCATION LABORATORY).</a:t>
            </a:r>
          </a:p>
          <a:p>
            <a:pPr algn="ctr"/>
            <a:endParaRPr lang="en-US" sz="8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-MELINDA ALSO OFFERS: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WEDDING DANCE CHOREOGRAPHY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*S</a:t>
            </a:r>
            <a:r>
              <a:rPr lang="en-US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WEET 16/QUINCEANERA/BIRTHDAY CHOREOGRAPHY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PRIVATE CLASSES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 APPEARANCES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1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 Without Dance is a Mistake! ™</a:t>
            </a:r>
            <a:endParaRPr lang="en-US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D9C192-2098-4A85-BA7B-817F3295931C}"/>
              </a:ext>
            </a:extLst>
          </p:cNvPr>
          <p:cNvSpPr txBox="1"/>
          <p:nvPr/>
        </p:nvSpPr>
        <p:spPr>
          <a:xfrm>
            <a:off x="580437" y="812845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WHO IS </a:t>
            </a:r>
            <a:r>
              <a:rPr lang="en-US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!ACCENT! </a:t>
            </a: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DANCERS?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65E4E1-D396-4C93-8904-50BFB0E0AF98}"/>
              </a:ext>
            </a:extLst>
          </p:cNvPr>
          <p:cNvSpPr txBox="1"/>
          <p:nvPr/>
        </p:nvSpPr>
        <p:spPr>
          <a:xfrm>
            <a:off x="4908182" y="261407"/>
            <a:ext cx="395873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>
                <a:latin typeface="Bookman Old Style" panose="02050604050505020204" pitchFamily="18" charset="0"/>
              </a:rPr>
              <a:t>ACCENT ON U </a:t>
            </a:r>
          </a:p>
          <a:p>
            <a:pPr algn="ctr"/>
            <a:r>
              <a:rPr lang="en-US" sz="1200" b="1" i="1" dirty="0">
                <a:latin typeface="Bookman Old Style" panose="02050604050505020204" pitchFamily="18" charset="0"/>
              </a:rPr>
              <a:t>WELLNESS</a:t>
            </a:r>
          </a:p>
          <a:p>
            <a:pPr algn="ctr"/>
            <a:endParaRPr lang="en-US" sz="900" b="1" dirty="0">
              <a:latin typeface="Bookman Old Style" panose="02050604050505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E61083-B82A-4754-97AC-194F210C368C}"/>
              </a:ext>
            </a:extLst>
          </p:cNvPr>
          <p:cNvSpPr txBox="1"/>
          <p:nvPr/>
        </p:nvSpPr>
        <p:spPr>
          <a:xfrm>
            <a:off x="5060362" y="721360"/>
            <a:ext cx="380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WHO IS </a:t>
            </a:r>
            <a:r>
              <a:rPr lang="en-US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ACCENT ON U WELLNESS?</a:t>
            </a: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7FD8A7-B831-4B27-B2FC-B9378F741F4D}"/>
              </a:ext>
            </a:extLst>
          </p:cNvPr>
          <p:cNvSpPr txBox="1"/>
          <p:nvPr/>
        </p:nvSpPr>
        <p:spPr>
          <a:xfrm>
            <a:off x="5254222" y="1128090"/>
            <a:ext cx="3360713" cy="5509200"/>
          </a:xfrm>
          <a:custGeom>
            <a:avLst/>
            <a:gdLst>
              <a:gd name="connsiteX0" fmla="*/ 0 w 3360713"/>
              <a:gd name="connsiteY0" fmla="*/ 0 h 5509200"/>
              <a:gd name="connsiteX1" fmla="*/ 638535 w 3360713"/>
              <a:gd name="connsiteY1" fmla="*/ 0 h 5509200"/>
              <a:gd name="connsiteX2" fmla="*/ 1209857 w 3360713"/>
              <a:gd name="connsiteY2" fmla="*/ 0 h 5509200"/>
              <a:gd name="connsiteX3" fmla="*/ 1949214 w 3360713"/>
              <a:gd name="connsiteY3" fmla="*/ 0 h 5509200"/>
              <a:gd name="connsiteX4" fmla="*/ 2587749 w 3360713"/>
              <a:gd name="connsiteY4" fmla="*/ 0 h 5509200"/>
              <a:gd name="connsiteX5" fmla="*/ 3360713 w 3360713"/>
              <a:gd name="connsiteY5" fmla="*/ 0 h 5509200"/>
              <a:gd name="connsiteX6" fmla="*/ 3360713 w 3360713"/>
              <a:gd name="connsiteY6" fmla="*/ 798834 h 5509200"/>
              <a:gd name="connsiteX7" fmla="*/ 3360713 w 3360713"/>
              <a:gd name="connsiteY7" fmla="*/ 1487484 h 5509200"/>
              <a:gd name="connsiteX8" fmla="*/ 3360713 w 3360713"/>
              <a:gd name="connsiteY8" fmla="*/ 2176134 h 5509200"/>
              <a:gd name="connsiteX9" fmla="*/ 3360713 w 3360713"/>
              <a:gd name="connsiteY9" fmla="*/ 2754600 h 5509200"/>
              <a:gd name="connsiteX10" fmla="*/ 3360713 w 3360713"/>
              <a:gd name="connsiteY10" fmla="*/ 3333066 h 5509200"/>
              <a:gd name="connsiteX11" fmla="*/ 3360713 w 3360713"/>
              <a:gd name="connsiteY11" fmla="*/ 4021716 h 5509200"/>
              <a:gd name="connsiteX12" fmla="*/ 3360713 w 3360713"/>
              <a:gd name="connsiteY12" fmla="*/ 4765458 h 5509200"/>
              <a:gd name="connsiteX13" fmla="*/ 3360713 w 3360713"/>
              <a:gd name="connsiteY13" fmla="*/ 5509200 h 5509200"/>
              <a:gd name="connsiteX14" fmla="*/ 2688570 w 3360713"/>
              <a:gd name="connsiteY14" fmla="*/ 5509200 h 5509200"/>
              <a:gd name="connsiteX15" fmla="*/ 2083642 w 3360713"/>
              <a:gd name="connsiteY15" fmla="*/ 5509200 h 5509200"/>
              <a:gd name="connsiteX16" fmla="*/ 1411499 w 3360713"/>
              <a:gd name="connsiteY16" fmla="*/ 5509200 h 5509200"/>
              <a:gd name="connsiteX17" fmla="*/ 672143 w 3360713"/>
              <a:gd name="connsiteY17" fmla="*/ 5509200 h 5509200"/>
              <a:gd name="connsiteX18" fmla="*/ 0 w 3360713"/>
              <a:gd name="connsiteY18" fmla="*/ 5509200 h 5509200"/>
              <a:gd name="connsiteX19" fmla="*/ 0 w 3360713"/>
              <a:gd name="connsiteY19" fmla="*/ 4985826 h 5509200"/>
              <a:gd name="connsiteX20" fmla="*/ 0 w 3360713"/>
              <a:gd name="connsiteY20" fmla="*/ 4407360 h 5509200"/>
              <a:gd name="connsiteX21" fmla="*/ 0 w 3360713"/>
              <a:gd name="connsiteY21" fmla="*/ 3773802 h 5509200"/>
              <a:gd name="connsiteX22" fmla="*/ 0 w 3360713"/>
              <a:gd name="connsiteY22" fmla="*/ 2974968 h 5509200"/>
              <a:gd name="connsiteX23" fmla="*/ 0 w 3360713"/>
              <a:gd name="connsiteY23" fmla="*/ 2286318 h 5509200"/>
              <a:gd name="connsiteX24" fmla="*/ 0 w 3360713"/>
              <a:gd name="connsiteY24" fmla="*/ 1652760 h 5509200"/>
              <a:gd name="connsiteX25" fmla="*/ 0 w 3360713"/>
              <a:gd name="connsiteY25" fmla="*/ 1129386 h 5509200"/>
              <a:gd name="connsiteX26" fmla="*/ 0 w 3360713"/>
              <a:gd name="connsiteY26" fmla="*/ 606012 h 5509200"/>
              <a:gd name="connsiteX27" fmla="*/ 0 w 3360713"/>
              <a:gd name="connsiteY27" fmla="*/ 0 h 550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360713" h="5509200" extrusionOk="0">
                <a:moveTo>
                  <a:pt x="0" y="0"/>
                </a:moveTo>
                <a:cubicBezTo>
                  <a:pt x="236303" y="-9800"/>
                  <a:pt x="353728" y="153"/>
                  <a:pt x="638535" y="0"/>
                </a:cubicBezTo>
                <a:cubicBezTo>
                  <a:pt x="923343" y="-153"/>
                  <a:pt x="937559" y="7130"/>
                  <a:pt x="1209857" y="0"/>
                </a:cubicBezTo>
                <a:cubicBezTo>
                  <a:pt x="1482155" y="-7130"/>
                  <a:pt x="1597237" y="17916"/>
                  <a:pt x="1949214" y="0"/>
                </a:cubicBezTo>
                <a:cubicBezTo>
                  <a:pt x="2301191" y="-17916"/>
                  <a:pt x="2389602" y="-5648"/>
                  <a:pt x="2587749" y="0"/>
                </a:cubicBezTo>
                <a:cubicBezTo>
                  <a:pt x="2785897" y="5648"/>
                  <a:pt x="3107310" y="-6026"/>
                  <a:pt x="3360713" y="0"/>
                </a:cubicBezTo>
                <a:cubicBezTo>
                  <a:pt x="3332424" y="218527"/>
                  <a:pt x="3358653" y="572531"/>
                  <a:pt x="3360713" y="798834"/>
                </a:cubicBezTo>
                <a:cubicBezTo>
                  <a:pt x="3362773" y="1025137"/>
                  <a:pt x="3365247" y="1262826"/>
                  <a:pt x="3360713" y="1487484"/>
                </a:cubicBezTo>
                <a:cubicBezTo>
                  <a:pt x="3356180" y="1712142"/>
                  <a:pt x="3377696" y="1975884"/>
                  <a:pt x="3360713" y="2176134"/>
                </a:cubicBezTo>
                <a:cubicBezTo>
                  <a:pt x="3343731" y="2376384"/>
                  <a:pt x="3388054" y="2517464"/>
                  <a:pt x="3360713" y="2754600"/>
                </a:cubicBezTo>
                <a:cubicBezTo>
                  <a:pt x="3333372" y="2991736"/>
                  <a:pt x="3353027" y="3089234"/>
                  <a:pt x="3360713" y="3333066"/>
                </a:cubicBezTo>
                <a:cubicBezTo>
                  <a:pt x="3368399" y="3576898"/>
                  <a:pt x="3360115" y="3720721"/>
                  <a:pt x="3360713" y="4021716"/>
                </a:cubicBezTo>
                <a:cubicBezTo>
                  <a:pt x="3361312" y="4322711"/>
                  <a:pt x="3351624" y="4470245"/>
                  <a:pt x="3360713" y="4765458"/>
                </a:cubicBezTo>
                <a:cubicBezTo>
                  <a:pt x="3369802" y="5060671"/>
                  <a:pt x="3380539" y="5349708"/>
                  <a:pt x="3360713" y="5509200"/>
                </a:cubicBezTo>
                <a:cubicBezTo>
                  <a:pt x="3110964" y="5509753"/>
                  <a:pt x="2889918" y="5482024"/>
                  <a:pt x="2688570" y="5509200"/>
                </a:cubicBezTo>
                <a:cubicBezTo>
                  <a:pt x="2487222" y="5536376"/>
                  <a:pt x="2298348" y="5512791"/>
                  <a:pt x="2083642" y="5509200"/>
                </a:cubicBezTo>
                <a:cubicBezTo>
                  <a:pt x="1868936" y="5505609"/>
                  <a:pt x="1550785" y="5489475"/>
                  <a:pt x="1411499" y="5509200"/>
                </a:cubicBezTo>
                <a:cubicBezTo>
                  <a:pt x="1272213" y="5528925"/>
                  <a:pt x="852451" y="5474325"/>
                  <a:pt x="672143" y="5509200"/>
                </a:cubicBezTo>
                <a:cubicBezTo>
                  <a:pt x="491835" y="5544075"/>
                  <a:pt x="218954" y="5521898"/>
                  <a:pt x="0" y="5509200"/>
                </a:cubicBezTo>
                <a:cubicBezTo>
                  <a:pt x="24137" y="5328952"/>
                  <a:pt x="-9413" y="5211110"/>
                  <a:pt x="0" y="4985826"/>
                </a:cubicBezTo>
                <a:cubicBezTo>
                  <a:pt x="9413" y="4760542"/>
                  <a:pt x="-28796" y="4656055"/>
                  <a:pt x="0" y="4407360"/>
                </a:cubicBezTo>
                <a:cubicBezTo>
                  <a:pt x="28796" y="4158665"/>
                  <a:pt x="-9670" y="3996796"/>
                  <a:pt x="0" y="3773802"/>
                </a:cubicBezTo>
                <a:cubicBezTo>
                  <a:pt x="9670" y="3550808"/>
                  <a:pt x="-34574" y="3274553"/>
                  <a:pt x="0" y="2974968"/>
                </a:cubicBezTo>
                <a:cubicBezTo>
                  <a:pt x="34574" y="2675383"/>
                  <a:pt x="22917" y="2522578"/>
                  <a:pt x="0" y="2286318"/>
                </a:cubicBezTo>
                <a:cubicBezTo>
                  <a:pt x="-22917" y="2050058"/>
                  <a:pt x="-7016" y="1861858"/>
                  <a:pt x="0" y="1652760"/>
                </a:cubicBezTo>
                <a:cubicBezTo>
                  <a:pt x="7016" y="1443662"/>
                  <a:pt x="13118" y="1373162"/>
                  <a:pt x="0" y="1129386"/>
                </a:cubicBezTo>
                <a:cubicBezTo>
                  <a:pt x="-13118" y="885610"/>
                  <a:pt x="10934" y="853391"/>
                  <a:pt x="0" y="606012"/>
                </a:cubicBezTo>
                <a:cubicBezTo>
                  <a:pt x="-10934" y="358633"/>
                  <a:pt x="2459" y="295538"/>
                  <a:pt x="0" y="0"/>
                </a:cubicBezTo>
                <a:close/>
              </a:path>
            </a:pathLst>
          </a:custGeom>
          <a:noFill/>
          <a:ln w="12700">
            <a:solidFill>
              <a:schemeClr val="accent1">
                <a:lumMod val="75000"/>
              </a:schemeClr>
            </a:solidFill>
            <a:prstDash val="lgDashDotDot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-THE OTHER SIDE OF MELINDA’S STUDIO IS A FITNESS BOUTIQUE – </a:t>
            </a:r>
            <a:r>
              <a:rPr lang="en-US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ACCENT ON U WELLNESS.</a:t>
            </a:r>
          </a:p>
          <a:p>
            <a:pPr algn="ctr"/>
            <a:endParaRPr lang="en-US" sz="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DEDICATED TO ANYTHING AND EVERYTHING RELATING TO HEALTH, FITNESS, AND WELLNESS, SHE OFFERS: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*FITNESS &amp; PERSONAL TRAINING</a:t>
            </a:r>
          </a:p>
          <a:p>
            <a:pPr algn="ctr"/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*PERCUSSIVE  THERAPY (USING </a:t>
            </a:r>
            <a:r>
              <a:rPr lang="en-US" sz="1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THERAGUN BY THERABODY ™ )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*WELLNESS BODY WRAPPING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*SPA CREATIONS</a:t>
            </a:r>
          </a:p>
          <a:p>
            <a:pPr algn="ctr"/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*FITNESS/SPORTS NUTRITION 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*MEAL PREPS/MENU ASSISTANCE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-MELINDA IS A MASTER TRAINER, CERTIFIED FROM THE </a:t>
            </a:r>
            <a:r>
              <a:rPr lang="en-US" sz="12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ISSA (INTERNATIONAL SPORTS SCIENCE ASSOCIATION), </a:t>
            </a:r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POSSESSING SIX DIFFERENT CERTIFICATES:</a:t>
            </a:r>
          </a:p>
          <a:p>
            <a:pPr algn="ctr"/>
            <a:r>
              <a:rPr lang="en-US" sz="1200" i="1" dirty="0">
                <a:latin typeface="Calibri" panose="020F0502020204030204" pitchFamily="34" charset="0"/>
                <a:cs typeface="Times New Roman" panose="02020603050405020304" pitchFamily="18" charset="0"/>
              </a:rPr>
              <a:t>*PERSONAL TRAINER</a:t>
            </a:r>
          </a:p>
          <a:p>
            <a:pPr algn="ctr"/>
            <a:r>
              <a:rPr lang="en-US" sz="1200" i="1" dirty="0">
                <a:latin typeface="Calibri" panose="020F0502020204030204" pitchFamily="34" charset="0"/>
                <a:cs typeface="Times New Roman" panose="02020603050405020304" pitchFamily="18" charset="0"/>
              </a:rPr>
              <a:t>*GROUP TRAINER</a:t>
            </a:r>
          </a:p>
          <a:p>
            <a:pPr algn="ctr"/>
            <a:r>
              <a:rPr lang="en-US" sz="1200" i="1" dirty="0">
                <a:latin typeface="Calibri" panose="020F0502020204030204" pitchFamily="34" charset="0"/>
                <a:cs typeface="Times New Roman" panose="02020603050405020304" pitchFamily="18" charset="0"/>
              </a:rPr>
              <a:t>*YOUTH TRAINER</a:t>
            </a:r>
          </a:p>
          <a:p>
            <a:pPr algn="ctr"/>
            <a:r>
              <a:rPr lang="en-US" sz="1200" i="1" dirty="0">
                <a:latin typeface="Calibri" panose="020F0502020204030204" pitchFamily="34" charset="0"/>
                <a:cs typeface="Times New Roman" panose="02020603050405020304" pitchFamily="18" charset="0"/>
              </a:rPr>
              <a:t>*SENIOR TRAINER</a:t>
            </a:r>
          </a:p>
          <a:p>
            <a:pPr algn="ctr"/>
            <a:r>
              <a:rPr lang="en-US" sz="1200" i="1" dirty="0">
                <a:latin typeface="Calibri" panose="020F0502020204030204" pitchFamily="34" charset="0"/>
                <a:cs typeface="Times New Roman" panose="02020603050405020304" pitchFamily="18" charset="0"/>
              </a:rPr>
              <a:t>*FITNESS NUTRITION SPECIALIST</a:t>
            </a:r>
          </a:p>
          <a:p>
            <a:pPr algn="ctr"/>
            <a:r>
              <a:rPr lang="en-US" sz="1200" i="1" dirty="0">
                <a:latin typeface="Calibri" panose="020F0502020204030204" pitchFamily="34" charset="0"/>
                <a:cs typeface="Times New Roman" panose="02020603050405020304" pitchFamily="18" charset="0"/>
              </a:rPr>
              <a:t>*SPORTS NUTRITION SPECIALIST</a:t>
            </a:r>
          </a:p>
          <a:p>
            <a:pPr algn="ctr"/>
            <a:endParaRPr lang="en-US" sz="800" i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-ALONG WITH HER AA, BS, &amp; MS IN BUSINESS, MELINDA IS 1 COURSE AWAY FROM COMPLETING HER AA IN EXERCISE SCIENCE [FROM LIONEL UNIVERSITY; PREVIOUSLY KNOWN AS ISSA]. </a:t>
            </a:r>
          </a:p>
          <a:p>
            <a:endParaRPr lang="en-US" sz="800" b="1" dirty="0">
              <a:latin typeface="Bookman Old Style" panose="02050604050505020204" pitchFamily="18" charset="0"/>
            </a:endParaRPr>
          </a:p>
          <a:p>
            <a:r>
              <a:rPr lang="en-US" sz="800" b="1" dirty="0">
                <a:latin typeface="Bookman Old Style" panose="02050604050505020204" pitchFamily="18" charset="0"/>
              </a:rPr>
              <a:t>ALL THINGS Health, Fitness, &amp; Wellness with "U" in Mind</a:t>
            </a:r>
            <a:endParaRPr lang="en-US" sz="1200" i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Explosion: 8 Points 9">
            <a:extLst>
              <a:ext uri="{FF2B5EF4-FFF2-40B4-BE49-F238E27FC236}">
                <a16:creationId xmlns:a16="http://schemas.microsoft.com/office/drawing/2014/main" id="{48E93DCD-440A-4F2A-BA01-3E62F8A2BBFC}"/>
              </a:ext>
            </a:extLst>
          </p:cNvPr>
          <p:cNvSpPr/>
          <p:nvPr/>
        </p:nvSpPr>
        <p:spPr>
          <a:xfrm>
            <a:off x="7391400" y="404162"/>
            <a:ext cx="533400" cy="471950"/>
          </a:xfrm>
          <a:prstGeom prst="irregularSeal1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2839</TotalTime>
  <Words>332</Words>
  <Application>Microsoft Office PowerPoint</Application>
  <PresentationFormat>On-screen Show (4:3)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Calibri Light</vt:lpstr>
      <vt:lpstr>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candice.oreilly</dc:creator>
  <cp:lastModifiedBy>Melinda Kasal-Canty</cp:lastModifiedBy>
  <cp:revision>134</cp:revision>
  <cp:lastPrinted>2017-06-13T16:12:39Z</cp:lastPrinted>
  <dcterms:created xsi:type="dcterms:W3CDTF">2013-11-12T17:41:32Z</dcterms:created>
  <dcterms:modified xsi:type="dcterms:W3CDTF">2022-10-26T19:36:54Z</dcterms:modified>
</cp:coreProperties>
</file>